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1.jpeg" ContentType="image/jpe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16.jpeg" ContentType="image/jpe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6.png" ContentType="image/png"/>
  <Override PartName="/ppt/media/image9.jpeg" ContentType="image/jpe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8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60.png" ContentType="image/png"/>
  <Override PartName="/ppt/media/image5.png" ContentType="image/png"/>
  <Override PartName="/ppt/media/image6.png" ContentType="image/png"/>
  <Override PartName="/ppt/media/image4.png" ContentType="image/png"/>
  <Override PartName="/ppt/media/image20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1" descr=""/>
          <p:cNvPicPr/>
          <p:nvPr/>
        </p:nvPicPr>
        <p:blipFill>
          <a:blip r:embed="rId2"/>
          <a:stretch/>
        </p:blipFill>
        <p:spPr>
          <a:xfrm>
            <a:off x="7200000" y="360000"/>
            <a:ext cx="1249560" cy="277200"/>
          </a:xfrm>
          <a:prstGeom prst="rect">
            <a:avLst/>
          </a:prstGeom>
          <a:ln>
            <a:noFill/>
          </a:ln>
        </p:spPr>
      </p:pic>
      <p:pic>
        <p:nvPicPr>
          <p:cNvPr id="1" name="Picture 10" descr=""/>
          <p:cNvPicPr/>
          <p:nvPr/>
        </p:nvPicPr>
        <p:blipFill>
          <a:blip r:embed="rId3"/>
          <a:stretch/>
        </p:blipFill>
        <p:spPr>
          <a:xfrm>
            <a:off x="0" y="4966560"/>
            <a:ext cx="9134640" cy="167400"/>
          </a:xfrm>
          <a:prstGeom prst="rect">
            <a:avLst/>
          </a:prstGeom>
          <a:ln>
            <a:noFill/>
          </a:ln>
        </p:spPr>
      </p:pic>
      <p:sp>
        <p:nvSpPr>
          <p:cNvPr id="2" name="Line 1"/>
          <p:cNvSpPr/>
          <p:nvPr/>
        </p:nvSpPr>
        <p:spPr>
          <a:xfrm>
            <a:off x="8244000" y="5004000"/>
            <a:ext cx="360" cy="90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Picture 6" descr=""/>
          <p:cNvPicPr/>
          <p:nvPr/>
        </p:nvPicPr>
        <p:blipFill>
          <a:blip r:embed="rId4"/>
          <a:stretch/>
        </p:blipFill>
        <p:spPr>
          <a:xfrm>
            <a:off x="0" y="4966560"/>
            <a:ext cx="9134640" cy="1674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5"/>
          <a:stretch/>
        </p:blipFill>
        <p:spPr>
          <a:xfrm>
            <a:off x="648000" y="108000"/>
            <a:ext cx="2871000" cy="639720"/>
          </a:xfrm>
          <a:prstGeom prst="rect">
            <a:avLst/>
          </a:prstGeom>
          <a:ln>
            <a:noFill/>
          </a:ln>
        </p:spPr>
      </p:pic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11" descr=""/>
          <p:cNvPicPr/>
          <p:nvPr/>
        </p:nvPicPr>
        <p:blipFill>
          <a:blip r:embed="rId2"/>
          <a:stretch/>
        </p:blipFill>
        <p:spPr>
          <a:xfrm>
            <a:off x="7200000" y="360000"/>
            <a:ext cx="1249560" cy="277200"/>
          </a:xfrm>
          <a:prstGeom prst="rect">
            <a:avLst/>
          </a:prstGeom>
          <a:ln>
            <a:noFill/>
          </a:ln>
        </p:spPr>
      </p:pic>
      <p:pic>
        <p:nvPicPr>
          <p:cNvPr id="44" name="Picture 10" descr=""/>
          <p:cNvPicPr/>
          <p:nvPr/>
        </p:nvPicPr>
        <p:blipFill>
          <a:blip r:embed="rId3"/>
          <a:stretch/>
        </p:blipFill>
        <p:spPr>
          <a:xfrm>
            <a:off x="0" y="4966560"/>
            <a:ext cx="9134640" cy="167400"/>
          </a:xfrm>
          <a:prstGeom prst="rect">
            <a:avLst/>
          </a:prstGeom>
          <a:ln>
            <a:noFill/>
          </a:ln>
        </p:spPr>
      </p:pic>
      <p:sp>
        <p:nvSpPr>
          <p:cNvPr id="45" name="Line 1"/>
          <p:cNvSpPr/>
          <p:nvPr/>
        </p:nvSpPr>
        <p:spPr>
          <a:xfrm>
            <a:off x="8244000" y="5004000"/>
            <a:ext cx="360" cy="90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11" descr=""/>
          <p:cNvPicPr/>
          <p:nvPr/>
        </p:nvPicPr>
        <p:blipFill>
          <a:blip r:embed="rId2"/>
          <a:stretch/>
        </p:blipFill>
        <p:spPr>
          <a:xfrm>
            <a:off x="7200000" y="360000"/>
            <a:ext cx="1249560" cy="277200"/>
          </a:xfrm>
          <a:prstGeom prst="rect">
            <a:avLst/>
          </a:prstGeom>
          <a:ln>
            <a:noFill/>
          </a:ln>
        </p:spPr>
      </p:pic>
      <p:pic>
        <p:nvPicPr>
          <p:cNvPr id="85" name="Picture 10" descr=""/>
          <p:cNvPicPr/>
          <p:nvPr/>
        </p:nvPicPr>
        <p:blipFill>
          <a:blip r:embed="rId3"/>
          <a:stretch/>
        </p:blipFill>
        <p:spPr>
          <a:xfrm>
            <a:off x="0" y="4966560"/>
            <a:ext cx="9134640" cy="167400"/>
          </a:xfrm>
          <a:prstGeom prst="rect">
            <a:avLst/>
          </a:prstGeom>
          <a:ln>
            <a:noFill/>
          </a:ln>
        </p:spPr>
      </p:pic>
      <p:sp>
        <p:nvSpPr>
          <p:cNvPr id="86" name="Line 1"/>
          <p:cNvSpPr/>
          <p:nvPr/>
        </p:nvSpPr>
        <p:spPr>
          <a:xfrm>
            <a:off x="8244000" y="5004000"/>
            <a:ext cx="360" cy="90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0" y="812880"/>
            <a:ext cx="9134640" cy="3500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github.com/AMIS-Services/react-series" TargetMode="External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 descr=""/>
          <p:cNvPicPr/>
          <p:nvPr/>
        </p:nvPicPr>
        <p:blipFill>
          <a:blip r:embed="rId1"/>
          <a:srcRect l="0" t="75" r="0" b="75"/>
          <a:stretch/>
        </p:blipFill>
        <p:spPr>
          <a:xfrm>
            <a:off x="0" y="810000"/>
            <a:ext cx="9134640" cy="333864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127" name="CustomShape 1"/>
          <p:cNvSpPr/>
          <p:nvPr/>
        </p:nvSpPr>
        <p:spPr>
          <a:xfrm>
            <a:off x="5400000" y="1548000"/>
            <a:ext cx="3014640" cy="3014640"/>
          </a:xfrm>
          <a:prstGeom prst="rect">
            <a:avLst/>
          </a:prstGeom>
          <a:solidFill>
            <a:srgbClr val="e6323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72000" tIns="90000" bIns="72000"/>
          <a:p>
            <a:pPr>
              <a:lnSpc>
                <a:spcPct val="85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React training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07-12-2018</a:t>
            </a:r>
            <a:br/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 Time!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097280" y="2194560"/>
            <a:ext cx="364860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Functional Demo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BCCDBE7B-18DF-4319-9987-BD36BCF91F69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pic>
        <p:nvPicPr>
          <p:cNvPr id="227" name="Picture Placeholder 6" descr=""/>
          <p:cNvPicPr/>
          <p:nvPr/>
        </p:nvPicPr>
        <p:blipFill>
          <a:blip r:embed="rId1"/>
          <a:stretch/>
        </p:blipFill>
        <p:spPr>
          <a:xfrm>
            <a:off x="6840000" y="810000"/>
            <a:ext cx="2294640" cy="350064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228" name="CustomShape 5"/>
          <p:cNvSpPr/>
          <p:nvPr/>
        </p:nvSpPr>
        <p:spPr>
          <a:xfrm>
            <a:off x="1097280" y="1422000"/>
            <a:ext cx="364860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Login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Setting up a user context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EC8229C0-7AD8-48F4-BDBE-661FF211C50E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640080" y="822960"/>
            <a:ext cx="6614640" cy="38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file called context.js in `src/common`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Initialise a context called UserContext and export it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context in Frame.js and wrap it in &lt;UserContext.Provider /&gt;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state to the Frame component, consisting of a currently undefined user and a login function 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login function, use the login function from src/common/auth.js. Set state.user to the user returned by the login function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Make state accessible by passing it &lt;UserContext.Provider value={this.state} /&gt;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Wrap the JSX the Appbar returns in a &lt;UserContext.Consumer /&gt; and conditionally show either the users userName or the word login, depending on whether user is logged in or not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Test whether context works by calling this.state.login() from componentDidMount lifecycle method in Frame.js.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BONUS: Add logging out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Uncontrolled forms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1B3C1503-F3AC-44EE-BA33-F955D2086C5B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602640" y="504720"/>
            <a:ext cx="6615360" cy="38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Initialise the ref in the constructor: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Use a callback to link the DOM element to the ref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 value of the ref is available in `this.inputRef.value`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N.B. Material UI &lt;Input  /&gt; or &lt;TextField /&gt; use inputRef instead of ref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4210560" y="444240"/>
            <a:ext cx="3557160" cy="101412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5315400" y="1438560"/>
            <a:ext cx="3366720" cy="84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Uncontrolled form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C41A7CE4-4871-4FD9-B19E-4A5B4A81FF12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640080" y="822960"/>
            <a:ext cx="6615360" cy="38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240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Create a LoginDialog component, pass it the properties open (a boolean) and handleClose (a function)</a:t>
            </a:r>
            <a:endParaRPr b="0" lang="en-US" sz="1400" spc="-1" strike="noStrike">
              <a:latin typeface="Arial"/>
            </a:endParaRPr>
          </a:p>
          <a:p>
            <a:pPr marL="216000" indent="-21240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 the render method, return a MUI &lt;Dialog /&gt;. Pass it the property open from your LoginDialog props.</a:t>
            </a:r>
            <a:endParaRPr b="0" lang="en-US" sz="1400" spc="-1" strike="noStrike">
              <a:latin typeface="Arial"/>
            </a:endParaRPr>
          </a:p>
          <a:p>
            <a:pPr marL="216000" indent="-21240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 two Inputs for email and password as well as a Button from MUI</a:t>
            </a:r>
            <a:endParaRPr b="0" lang="en-US" sz="1400" spc="-1" strike="noStrike">
              <a:latin typeface="Arial"/>
            </a:endParaRPr>
          </a:p>
          <a:p>
            <a:pPr marL="216000" indent="-21240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Initialize two refs in the constructor and add them to the Inputs using callbacks in their inputRef property</a:t>
            </a:r>
            <a:endParaRPr b="0" lang="en-US" sz="1400" spc="-1" strike="noStrike">
              <a:latin typeface="Arial"/>
            </a:endParaRPr>
          </a:p>
          <a:p>
            <a:pPr marL="216000" indent="-21240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Create a handleLogin function and add it to the onClick of the button.</a:t>
            </a:r>
            <a:endParaRPr b="0" lang="en-US" sz="1400" spc="-1" strike="noStrike">
              <a:latin typeface="Arial"/>
            </a:endParaRPr>
          </a:p>
          <a:p>
            <a:pPr marL="216000" indent="-21240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Below your class, add `LoginDialog.contextType = UserContextAdd the login logic from your context to your handleLogin function.</a:t>
            </a:r>
            <a:endParaRPr b="0" lang="en-US" sz="1400" spc="-1" strike="noStrike">
              <a:latin typeface="Arial"/>
            </a:endParaRPr>
          </a:p>
          <a:p>
            <a:pPr marL="216000" indent="-21240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Change the &lt;Appbar /&gt; render to contain the &lt;LoginDialog /&gt;. Add the necessary functions and state members to manage the `open` prop of the LoginDialog. Pass LoginDialog the necessary function in handleClose</a:t>
            </a:r>
            <a:endParaRPr b="0" lang="en-US" sz="1400" spc="-1" strike="noStrike">
              <a:latin typeface="Arial"/>
            </a:endParaRPr>
          </a:p>
          <a:p>
            <a:pPr marL="216000" indent="-21240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BONUS: make the ‘favorite’ on the accommodations work again. The favorite accommodations list can be found on the user object.</a:t>
            </a:r>
            <a:endParaRPr b="0" lang="en-US" sz="1400" spc="-1" strike="noStrike">
              <a:latin typeface="Arial"/>
            </a:endParaRPr>
          </a:p>
          <a:p>
            <a:pPr marL="216000" indent="-21240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BONUS: add validation to the ‘email’ field of the login dialog</a:t>
            </a:r>
            <a:endParaRPr b="0" lang="en-US" sz="14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Controlled forms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465EA22A-B71B-45EB-81B7-D45A3FEC79AB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602640" y="504720"/>
            <a:ext cx="6614640" cy="38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Input values are kept in state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Each input should have its own value prop set to the corresponding state member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Each input should have its handleChange prop set to a function which will update the state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1737360" y="2468880"/>
            <a:ext cx="5371560" cy="130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 Time!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554480" y="2286000"/>
            <a:ext cx="364860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Functional Demo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BE1AB5CC-799F-4508-BBF1-2A182DE6537B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pic>
        <p:nvPicPr>
          <p:cNvPr id="252" name="Picture Placeholder 6" descr=""/>
          <p:cNvPicPr/>
          <p:nvPr/>
        </p:nvPicPr>
        <p:blipFill>
          <a:blip r:embed="rId1"/>
          <a:stretch/>
        </p:blipFill>
        <p:spPr>
          <a:xfrm>
            <a:off x="6840000" y="810000"/>
            <a:ext cx="2294640" cy="350064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253" name="CustomShape 5"/>
          <p:cNvSpPr/>
          <p:nvPr/>
        </p:nvSpPr>
        <p:spPr>
          <a:xfrm>
            <a:off x="716760" y="1413000"/>
            <a:ext cx="530064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Create accommodation form 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Controlled form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49F4B9AC-A5A6-46F3-9468-78E5BA0179CB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640080" y="822960"/>
            <a:ext cx="6614640" cy="38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new page at `/create`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routerlink inside the Appbar, linking to /create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 link should only be visible/clickable to logged in users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MUI TextField for name, location, foto url, description and a MUI (multi)select for amenities (faciliteiten)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See: https://material-ui.com/api/select/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Have the input values depend on state and add functions for the inputs’ `onChange`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submit button which posts the accomodation to `localhost:3030/accommodations` using the fetch function from ‘src/common/fetc’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Bonus: add a create new user page at `/register`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39FC6FDF-0F19-4DAD-A499-6B69C6F4A28A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731520" y="1463040"/>
            <a:ext cx="2284200" cy="100404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5"/>
          <p:cNvSpPr/>
          <p:nvPr/>
        </p:nvSpPr>
        <p:spPr>
          <a:xfrm>
            <a:off x="1554480" y="1756800"/>
            <a:ext cx="821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3383280" y="1463040"/>
            <a:ext cx="2284200" cy="100404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7"/>
          <p:cNvSpPr/>
          <p:nvPr/>
        </p:nvSpPr>
        <p:spPr>
          <a:xfrm>
            <a:off x="3931920" y="1737360"/>
            <a:ext cx="109548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6309360" y="1463040"/>
            <a:ext cx="2284200" cy="100404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9"/>
          <p:cNvSpPr/>
          <p:nvPr/>
        </p:nvSpPr>
        <p:spPr>
          <a:xfrm>
            <a:off x="7132320" y="1756800"/>
            <a:ext cx="821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5894E731-5F4E-43AD-B8EA-765129E82A73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70" name="CustomShape 4"/>
          <p:cNvSpPr/>
          <p:nvPr/>
        </p:nvSpPr>
        <p:spPr>
          <a:xfrm>
            <a:off x="457200" y="822960"/>
            <a:ext cx="2284200" cy="100404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5"/>
          <p:cNvSpPr/>
          <p:nvPr/>
        </p:nvSpPr>
        <p:spPr>
          <a:xfrm>
            <a:off x="1280160" y="1116720"/>
            <a:ext cx="821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3120" cy="117828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3120" cy="117828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3120" cy="117828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3120" cy="1178280"/>
          </a:xfrm>
          <a:prstGeom prst="rect">
            <a:avLst/>
          </a:prstGeom>
          <a:ln>
            <a:noFill/>
          </a:ln>
        </p:spPr>
      </p:pic>
      <p:sp>
        <p:nvSpPr>
          <p:cNvPr id="276" name="CustomShape 6"/>
          <p:cNvSpPr/>
          <p:nvPr/>
        </p:nvSpPr>
        <p:spPr>
          <a:xfrm>
            <a:off x="2926080" y="1737360"/>
            <a:ext cx="89640" cy="982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7"/>
          <p:cNvSpPr/>
          <p:nvPr/>
        </p:nvSpPr>
        <p:spPr>
          <a:xfrm>
            <a:off x="2743200" y="3008880"/>
            <a:ext cx="89640" cy="982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8"/>
          <p:cNvSpPr/>
          <p:nvPr/>
        </p:nvSpPr>
        <p:spPr>
          <a:xfrm>
            <a:off x="2926440" y="1737720"/>
            <a:ext cx="89640" cy="982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9"/>
          <p:cNvSpPr/>
          <p:nvPr/>
        </p:nvSpPr>
        <p:spPr>
          <a:xfrm>
            <a:off x="3749040" y="1545840"/>
            <a:ext cx="89640" cy="982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0"/>
          <p:cNvSpPr/>
          <p:nvPr/>
        </p:nvSpPr>
        <p:spPr>
          <a:xfrm>
            <a:off x="1280160" y="2003040"/>
            <a:ext cx="89640" cy="982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4ADD729B-82C6-47FB-92A8-38F16B47696F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84" name="CustomShape 4"/>
          <p:cNvSpPr/>
          <p:nvPr/>
        </p:nvSpPr>
        <p:spPr>
          <a:xfrm>
            <a:off x="457200" y="822960"/>
            <a:ext cx="2284200" cy="100404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5"/>
          <p:cNvSpPr/>
          <p:nvPr/>
        </p:nvSpPr>
        <p:spPr>
          <a:xfrm>
            <a:off x="1280160" y="1116720"/>
            <a:ext cx="821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3120" cy="117828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3120" cy="117828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3120" cy="1178280"/>
          </a:xfrm>
          <a:prstGeom prst="rect">
            <a:avLst/>
          </a:prstGeom>
          <a:ln>
            <a:noFill/>
          </a:ln>
        </p:spPr>
      </p:pic>
      <p:pic>
        <p:nvPicPr>
          <p:cNvPr id="289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3120" cy="1178280"/>
          </a:xfrm>
          <a:prstGeom prst="rect">
            <a:avLst/>
          </a:prstGeom>
          <a:ln>
            <a:noFill/>
          </a:ln>
        </p:spPr>
      </p:pic>
      <p:sp>
        <p:nvSpPr>
          <p:cNvPr id="290" name="CustomShape 6"/>
          <p:cNvSpPr/>
          <p:nvPr/>
        </p:nvSpPr>
        <p:spPr>
          <a:xfrm>
            <a:off x="2926080" y="1737360"/>
            <a:ext cx="89640" cy="982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7"/>
          <p:cNvSpPr/>
          <p:nvPr/>
        </p:nvSpPr>
        <p:spPr>
          <a:xfrm>
            <a:off x="2743200" y="3008880"/>
            <a:ext cx="89640" cy="982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8"/>
          <p:cNvSpPr/>
          <p:nvPr/>
        </p:nvSpPr>
        <p:spPr>
          <a:xfrm>
            <a:off x="2926440" y="1737720"/>
            <a:ext cx="89640" cy="982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9"/>
          <p:cNvSpPr/>
          <p:nvPr/>
        </p:nvSpPr>
        <p:spPr>
          <a:xfrm>
            <a:off x="3749040" y="1545840"/>
            <a:ext cx="89640" cy="982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0"/>
          <p:cNvSpPr/>
          <p:nvPr/>
        </p:nvSpPr>
        <p:spPr>
          <a:xfrm>
            <a:off x="1280160" y="2003040"/>
            <a:ext cx="89640" cy="982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95" name="" descr=""/>
          <p:cNvPicPr/>
          <p:nvPr/>
        </p:nvPicPr>
        <p:blipFill>
          <a:blip r:embed="rId5"/>
          <a:stretch/>
        </p:blipFill>
        <p:spPr>
          <a:xfrm>
            <a:off x="4783680" y="1830960"/>
            <a:ext cx="2712600" cy="178920"/>
          </a:xfrm>
          <a:prstGeom prst="rect">
            <a:avLst/>
          </a:prstGeom>
          <a:ln>
            <a:noFill/>
          </a:ln>
        </p:spPr>
      </p:pic>
      <p:pic>
        <p:nvPicPr>
          <p:cNvPr id="296" name="" descr=""/>
          <p:cNvPicPr/>
          <p:nvPr/>
        </p:nvPicPr>
        <p:blipFill>
          <a:blip r:embed="rId6"/>
          <a:stretch/>
        </p:blipFill>
        <p:spPr>
          <a:xfrm>
            <a:off x="4846320" y="2376000"/>
            <a:ext cx="3255480" cy="27396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7"/>
          <a:stretch/>
        </p:blipFill>
        <p:spPr>
          <a:xfrm>
            <a:off x="4846320" y="3108960"/>
            <a:ext cx="4084200" cy="26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Recap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9ADFE042-A879-449E-B6D6-5A9BC9AE83CD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602640" y="504720"/>
            <a:ext cx="6614640" cy="38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2011680" y="731520"/>
            <a:ext cx="5016240" cy="378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342EC9A5-CAFB-4B30-91CF-BCF68CAF8AF3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01" name="CustomShape 4"/>
          <p:cNvSpPr/>
          <p:nvPr/>
        </p:nvSpPr>
        <p:spPr>
          <a:xfrm>
            <a:off x="457200" y="822960"/>
            <a:ext cx="2284200" cy="100404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5"/>
          <p:cNvSpPr/>
          <p:nvPr/>
        </p:nvSpPr>
        <p:spPr>
          <a:xfrm>
            <a:off x="1280160" y="1116720"/>
            <a:ext cx="821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3120" cy="117828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3120" cy="117828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3120" cy="117828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3120" cy="1178280"/>
          </a:xfrm>
          <a:prstGeom prst="rect">
            <a:avLst/>
          </a:prstGeom>
          <a:ln>
            <a:noFill/>
          </a:ln>
        </p:spPr>
      </p:pic>
      <p:sp>
        <p:nvSpPr>
          <p:cNvPr id="307" name="CustomShape 6"/>
          <p:cNvSpPr/>
          <p:nvPr/>
        </p:nvSpPr>
        <p:spPr>
          <a:xfrm>
            <a:off x="3017520" y="1454400"/>
            <a:ext cx="89640" cy="982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7"/>
          <p:cNvSpPr/>
          <p:nvPr/>
        </p:nvSpPr>
        <p:spPr>
          <a:xfrm>
            <a:off x="3291840" y="914400"/>
            <a:ext cx="89640" cy="982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8"/>
          <p:cNvSpPr/>
          <p:nvPr/>
        </p:nvSpPr>
        <p:spPr>
          <a:xfrm>
            <a:off x="3931920" y="540000"/>
            <a:ext cx="89640" cy="982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9"/>
          <p:cNvSpPr/>
          <p:nvPr/>
        </p:nvSpPr>
        <p:spPr>
          <a:xfrm>
            <a:off x="4480560" y="822960"/>
            <a:ext cx="89640" cy="982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10"/>
          <p:cNvSpPr/>
          <p:nvPr/>
        </p:nvSpPr>
        <p:spPr>
          <a:xfrm>
            <a:off x="5943600" y="548640"/>
            <a:ext cx="2284200" cy="100404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11"/>
          <p:cNvSpPr/>
          <p:nvPr/>
        </p:nvSpPr>
        <p:spPr>
          <a:xfrm>
            <a:off x="6492240" y="822960"/>
            <a:ext cx="109548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5"/>
          <a:stretch/>
        </p:blipFill>
        <p:spPr>
          <a:xfrm>
            <a:off x="4586400" y="1920240"/>
            <a:ext cx="898200" cy="89820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6"/>
          <a:stretch/>
        </p:blipFill>
        <p:spPr>
          <a:xfrm>
            <a:off x="4494960" y="2820240"/>
            <a:ext cx="898200" cy="89820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7"/>
          <a:stretch/>
        </p:blipFill>
        <p:spPr>
          <a:xfrm>
            <a:off x="4586400" y="3657600"/>
            <a:ext cx="898200" cy="89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8CC14EF6-F9AD-4127-BC6F-285EE1F8DC12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19" name="CustomShape 4"/>
          <p:cNvSpPr/>
          <p:nvPr/>
        </p:nvSpPr>
        <p:spPr>
          <a:xfrm>
            <a:off x="457200" y="822960"/>
            <a:ext cx="2284200" cy="100404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5"/>
          <p:cNvSpPr/>
          <p:nvPr/>
        </p:nvSpPr>
        <p:spPr>
          <a:xfrm>
            <a:off x="1280160" y="1116720"/>
            <a:ext cx="821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3120" cy="1178280"/>
          </a:xfrm>
          <a:prstGeom prst="rect">
            <a:avLst/>
          </a:prstGeom>
          <a:ln>
            <a:noFill/>
          </a:ln>
        </p:spPr>
      </p:pic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3120" cy="117828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3120" cy="1178280"/>
          </a:xfrm>
          <a:prstGeom prst="rect">
            <a:avLst/>
          </a:prstGeom>
          <a:ln>
            <a:noFill/>
          </a:ln>
        </p:spPr>
      </p:pic>
      <p:pic>
        <p:nvPicPr>
          <p:cNvPr id="324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3120" cy="1178280"/>
          </a:xfrm>
          <a:prstGeom prst="rect">
            <a:avLst/>
          </a:prstGeom>
          <a:ln>
            <a:noFill/>
          </a:ln>
        </p:spPr>
      </p:pic>
      <p:sp>
        <p:nvSpPr>
          <p:cNvPr id="325" name="CustomShape 6"/>
          <p:cNvSpPr/>
          <p:nvPr/>
        </p:nvSpPr>
        <p:spPr>
          <a:xfrm>
            <a:off x="3017520" y="1454400"/>
            <a:ext cx="89640" cy="982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7"/>
          <p:cNvSpPr/>
          <p:nvPr/>
        </p:nvSpPr>
        <p:spPr>
          <a:xfrm>
            <a:off x="3291840" y="914400"/>
            <a:ext cx="89640" cy="982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8"/>
          <p:cNvSpPr/>
          <p:nvPr/>
        </p:nvSpPr>
        <p:spPr>
          <a:xfrm>
            <a:off x="3931920" y="540000"/>
            <a:ext cx="89640" cy="982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9"/>
          <p:cNvSpPr/>
          <p:nvPr/>
        </p:nvSpPr>
        <p:spPr>
          <a:xfrm>
            <a:off x="4480560" y="822960"/>
            <a:ext cx="89640" cy="982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0"/>
          <p:cNvSpPr/>
          <p:nvPr/>
        </p:nvSpPr>
        <p:spPr>
          <a:xfrm>
            <a:off x="5943600" y="548640"/>
            <a:ext cx="2284200" cy="100404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1"/>
          <p:cNvSpPr/>
          <p:nvPr/>
        </p:nvSpPr>
        <p:spPr>
          <a:xfrm>
            <a:off x="6492240" y="822960"/>
            <a:ext cx="109548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5"/>
          <a:stretch/>
        </p:blipFill>
        <p:spPr>
          <a:xfrm>
            <a:off x="4586400" y="1920240"/>
            <a:ext cx="898200" cy="898200"/>
          </a:xfrm>
          <a:prstGeom prst="rect">
            <a:avLst/>
          </a:prstGeom>
          <a:ln>
            <a:noFill/>
          </a:ln>
        </p:spPr>
      </p:pic>
      <p:pic>
        <p:nvPicPr>
          <p:cNvPr id="332" name="" descr=""/>
          <p:cNvPicPr/>
          <p:nvPr/>
        </p:nvPicPr>
        <p:blipFill>
          <a:blip r:embed="rId6"/>
          <a:stretch/>
        </p:blipFill>
        <p:spPr>
          <a:xfrm>
            <a:off x="4494960" y="2820240"/>
            <a:ext cx="898200" cy="898200"/>
          </a:xfrm>
          <a:prstGeom prst="rect">
            <a:avLst/>
          </a:prstGeom>
          <a:ln>
            <a:noFill/>
          </a:ln>
        </p:spPr>
      </p:pic>
      <p:pic>
        <p:nvPicPr>
          <p:cNvPr id="333" name="" descr=""/>
          <p:cNvPicPr/>
          <p:nvPr/>
        </p:nvPicPr>
        <p:blipFill>
          <a:blip r:embed="rId7"/>
          <a:stretch/>
        </p:blipFill>
        <p:spPr>
          <a:xfrm>
            <a:off x="4586400" y="3657600"/>
            <a:ext cx="898200" cy="898200"/>
          </a:xfrm>
          <a:prstGeom prst="rect">
            <a:avLst/>
          </a:prstGeom>
          <a:ln>
            <a:noFill/>
          </a:ln>
        </p:spPr>
      </p:pic>
      <p:pic>
        <p:nvPicPr>
          <p:cNvPr id="334" name="" descr=""/>
          <p:cNvPicPr/>
          <p:nvPr/>
        </p:nvPicPr>
        <p:blipFill>
          <a:blip r:embed="rId8"/>
          <a:stretch/>
        </p:blipFill>
        <p:spPr>
          <a:xfrm>
            <a:off x="5956560" y="1737360"/>
            <a:ext cx="2731680" cy="239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B17C4AA8-4C52-424F-9ECB-E62177646BD9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>
            <a:off x="1459800" y="640080"/>
            <a:ext cx="2284200" cy="100404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5"/>
          <p:cNvSpPr/>
          <p:nvPr/>
        </p:nvSpPr>
        <p:spPr>
          <a:xfrm>
            <a:off x="2008440" y="914400"/>
            <a:ext cx="109548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102600" y="2011680"/>
            <a:ext cx="898200" cy="898200"/>
          </a:xfrm>
          <a:prstGeom prst="rect">
            <a:avLst/>
          </a:prstGeom>
          <a:ln>
            <a:noFill/>
          </a:ln>
        </p:spPr>
      </p:pic>
      <p:pic>
        <p:nvPicPr>
          <p:cNvPr id="341" name="" descr=""/>
          <p:cNvPicPr/>
          <p:nvPr/>
        </p:nvPicPr>
        <p:blipFill>
          <a:blip r:embed="rId2"/>
          <a:stretch/>
        </p:blipFill>
        <p:spPr>
          <a:xfrm>
            <a:off x="11160" y="2911680"/>
            <a:ext cx="898200" cy="898200"/>
          </a:xfrm>
          <a:prstGeom prst="rect">
            <a:avLst/>
          </a:prstGeom>
          <a:ln>
            <a:noFill/>
          </a:ln>
        </p:spPr>
      </p:pic>
      <p:pic>
        <p:nvPicPr>
          <p:cNvPr id="342" name="" descr=""/>
          <p:cNvPicPr/>
          <p:nvPr/>
        </p:nvPicPr>
        <p:blipFill>
          <a:blip r:embed="rId3"/>
          <a:stretch/>
        </p:blipFill>
        <p:spPr>
          <a:xfrm>
            <a:off x="102600" y="3749040"/>
            <a:ext cx="898200" cy="89820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4"/>
          <a:stretch/>
        </p:blipFill>
        <p:spPr>
          <a:xfrm>
            <a:off x="1472760" y="1828800"/>
            <a:ext cx="2731680" cy="2398320"/>
          </a:xfrm>
          <a:prstGeom prst="rect">
            <a:avLst/>
          </a:prstGeom>
          <a:ln>
            <a:noFill/>
          </a:ln>
        </p:spPr>
      </p:pic>
      <p:sp>
        <p:nvSpPr>
          <p:cNvPr id="344" name="CustomShape 6"/>
          <p:cNvSpPr/>
          <p:nvPr/>
        </p:nvSpPr>
        <p:spPr>
          <a:xfrm>
            <a:off x="6035040" y="548640"/>
            <a:ext cx="2284200" cy="100404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7"/>
          <p:cNvSpPr/>
          <p:nvPr/>
        </p:nvSpPr>
        <p:spPr>
          <a:xfrm>
            <a:off x="6858000" y="842400"/>
            <a:ext cx="821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6" name="" descr=""/>
          <p:cNvPicPr/>
          <p:nvPr/>
        </p:nvPicPr>
        <p:blipFill>
          <a:blip r:embed="rId5"/>
          <a:stretch/>
        </p:blipFill>
        <p:spPr>
          <a:xfrm>
            <a:off x="4332240" y="2011680"/>
            <a:ext cx="2341080" cy="136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8BF589A0-3F37-4F80-A54C-7387DAB70539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50" name="CustomShape 4"/>
          <p:cNvSpPr/>
          <p:nvPr/>
        </p:nvSpPr>
        <p:spPr>
          <a:xfrm>
            <a:off x="1459800" y="640080"/>
            <a:ext cx="2284200" cy="100404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5"/>
          <p:cNvSpPr/>
          <p:nvPr/>
        </p:nvSpPr>
        <p:spPr>
          <a:xfrm>
            <a:off x="2008440" y="914400"/>
            <a:ext cx="109548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102600" y="2011680"/>
            <a:ext cx="898200" cy="898200"/>
          </a:xfrm>
          <a:prstGeom prst="rect">
            <a:avLst/>
          </a:prstGeom>
          <a:ln>
            <a:noFill/>
          </a:ln>
        </p:spPr>
      </p:pic>
      <p:pic>
        <p:nvPicPr>
          <p:cNvPr id="353" name="" descr=""/>
          <p:cNvPicPr/>
          <p:nvPr/>
        </p:nvPicPr>
        <p:blipFill>
          <a:blip r:embed="rId2"/>
          <a:stretch/>
        </p:blipFill>
        <p:spPr>
          <a:xfrm>
            <a:off x="11160" y="2911680"/>
            <a:ext cx="898200" cy="898200"/>
          </a:xfrm>
          <a:prstGeom prst="rect">
            <a:avLst/>
          </a:prstGeom>
          <a:ln>
            <a:noFill/>
          </a:ln>
        </p:spPr>
      </p:pic>
      <p:pic>
        <p:nvPicPr>
          <p:cNvPr id="354" name="" descr=""/>
          <p:cNvPicPr/>
          <p:nvPr/>
        </p:nvPicPr>
        <p:blipFill>
          <a:blip r:embed="rId3"/>
          <a:stretch/>
        </p:blipFill>
        <p:spPr>
          <a:xfrm>
            <a:off x="102600" y="3749040"/>
            <a:ext cx="898200" cy="898200"/>
          </a:xfrm>
          <a:prstGeom prst="rect">
            <a:avLst/>
          </a:prstGeom>
          <a:ln>
            <a:noFill/>
          </a:ln>
        </p:spPr>
      </p:pic>
      <p:pic>
        <p:nvPicPr>
          <p:cNvPr id="355" name="" descr=""/>
          <p:cNvPicPr/>
          <p:nvPr/>
        </p:nvPicPr>
        <p:blipFill>
          <a:blip r:embed="rId4"/>
          <a:stretch/>
        </p:blipFill>
        <p:spPr>
          <a:xfrm>
            <a:off x="1472760" y="1828800"/>
            <a:ext cx="2731680" cy="2398320"/>
          </a:xfrm>
          <a:prstGeom prst="rect">
            <a:avLst/>
          </a:prstGeom>
          <a:ln>
            <a:noFill/>
          </a:ln>
        </p:spPr>
      </p:pic>
      <p:sp>
        <p:nvSpPr>
          <p:cNvPr id="356" name="CustomShape 6"/>
          <p:cNvSpPr/>
          <p:nvPr/>
        </p:nvSpPr>
        <p:spPr>
          <a:xfrm>
            <a:off x="6035040" y="548640"/>
            <a:ext cx="2284200" cy="100404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7"/>
          <p:cNvSpPr/>
          <p:nvPr/>
        </p:nvSpPr>
        <p:spPr>
          <a:xfrm>
            <a:off x="6858000" y="842400"/>
            <a:ext cx="821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8" name="" descr=""/>
          <p:cNvPicPr/>
          <p:nvPr/>
        </p:nvPicPr>
        <p:blipFill>
          <a:blip r:embed="rId5"/>
          <a:stretch/>
        </p:blipFill>
        <p:spPr>
          <a:xfrm>
            <a:off x="4332240" y="2011680"/>
            <a:ext cx="2341080" cy="1369440"/>
          </a:xfrm>
          <a:prstGeom prst="rect">
            <a:avLst/>
          </a:prstGeom>
          <a:ln>
            <a:noFill/>
          </a:ln>
        </p:spPr>
      </p:pic>
      <p:pic>
        <p:nvPicPr>
          <p:cNvPr id="359" name="" descr=""/>
          <p:cNvPicPr/>
          <p:nvPr/>
        </p:nvPicPr>
        <p:blipFill>
          <a:blip r:embed="rId6"/>
          <a:stretch/>
        </p:blipFill>
        <p:spPr>
          <a:xfrm>
            <a:off x="6766560" y="1951200"/>
            <a:ext cx="1617120" cy="60732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7"/>
          <a:stretch/>
        </p:blipFill>
        <p:spPr>
          <a:xfrm>
            <a:off x="6675120" y="2962800"/>
            <a:ext cx="2464920" cy="115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253F08C4-D6C9-49FF-974E-49FF9FA0AC91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64" name="CustomShape 4"/>
          <p:cNvSpPr/>
          <p:nvPr/>
        </p:nvSpPr>
        <p:spPr>
          <a:xfrm>
            <a:off x="91440" y="822960"/>
            <a:ext cx="2284200" cy="100404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5"/>
          <p:cNvSpPr/>
          <p:nvPr/>
        </p:nvSpPr>
        <p:spPr>
          <a:xfrm>
            <a:off x="914400" y="1116720"/>
            <a:ext cx="821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185040" y="2103120"/>
            <a:ext cx="2464920" cy="1150200"/>
          </a:xfrm>
          <a:prstGeom prst="rect">
            <a:avLst/>
          </a:prstGeom>
          <a:ln>
            <a:noFill/>
          </a:ln>
        </p:spPr>
      </p:pic>
      <p:sp>
        <p:nvSpPr>
          <p:cNvPr id="367" name="CustomShape 6"/>
          <p:cNvSpPr/>
          <p:nvPr/>
        </p:nvSpPr>
        <p:spPr>
          <a:xfrm>
            <a:off x="5577840" y="640080"/>
            <a:ext cx="2284200" cy="1004040"/>
          </a:xfrm>
          <a:prstGeom prst="ellipse">
            <a:avLst/>
          </a:prstGeom>
          <a:solidFill>
            <a:srgbClr val="006d6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7"/>
          <p:cNvSpPr/>
          <p:nvPr/>
        </p:nvSpPr>
        <p:spPr>
          <a:xfrm>
            <a:off x="6035040" y="952200"/>
            <a:ext cx="155268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Component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9" name="" descr=""/>
          <p:cNvPicPr/>
          <p:nvPr/>
        </p:nvPicPr>
        <p:blipFill>
          <a:blip r:embed="rId2"/>
          <a:stretch/>
        </p:blipFill>
        <p:spPr>
          <a:xfrm>
            <a:off x="3749040" y="1733760"/>
            <a:ext cx="5360400" cy="283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 Time!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1554480" y="2286000"/>
            <a:ext cx="364860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Functional Demo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73" name="CustomShape 4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A86941DB-87A8-47C0-807C-261056AB72B0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pic>
        <p:nvPicPr>
          <p:cNvPr id="374" name="Picture Placeholder 6" descr=""/>
          <p:cNvPicPr/>
          <p:nvPr/>
        </p:nvPicPr>
        <p:blipFill>
          <a:blip r:embed="rId1"/>
          <a:stretch/>
        </p:blipFill>
        <p:spPr>
          <a:xfrm>
            <a:off x="6840000" y="810000"/>
            <a:ext cx="2294640" cy="350064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375" name="CustomShape 5"/>
          <p:cNvSpPr/>
          <p:nvPr/>
        </p:nvSpPr>
        <p:spPr>
          <a:xfrm>
            <a:off x="1113840" y="1413000"/>
            <a:ext cx="482868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Redux / Redux devtools 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Redux actions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AED1A4B2-FE2B-4DAA-85CE-FF424A8C11CD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640080" y="780840"/>
            <a:ext cx="6614640" cy="38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file: src/store/accommodations/actions.js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Export a function getAllAccommodations which returns an async function  which takes a parameter called dispatch. HINT: this async means you will want to use `await`. 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returned function, dispatch an object with the attribute type set to “REQUEST_ACCOMMODATIONS”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Move the accommodations fetch from Accommodations.js to here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If the Fetch is successful dispatch a second object with type “RECEIVE_ACCOMMODATIONS” and  the accommodations as payload. If the Fetch is unsuccessful dispatch an object with type “ERROR_ACCOMMODATIONS”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Suggestion: put the type strings in a constant which you export, so you can use the same strings later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Redux reducer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D11F22FC-7857-49F4-8FED-B79B30D4E7B1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83" name="CustomShape 4"/>
          <p:cNvSpPr/>
          <p:nvPr/>
        </p:nvSpPr>
        <p:spPr>
          <a:xfrm>
            <a:off x="640080" y="780840"/>
            <a:ext cx="6614640" cy="38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file: src/store/accommodations/reducer.js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the reducer function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It takes a state (default empty array) and an action (default empty object)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It contains a switch for the action.type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By default it returns the state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case for ‘REQUEST_ACCOMMODATIONS’, ‘ERROR_ACCOMMODATIONS’ and ‘RECEIVE_ACCOMMODATIONS’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request and error case return state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receive case put the accommodations you just fetched in the state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a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n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d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s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-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o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n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: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 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S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t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o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62CA93C5-F8F8-433B-AC32-3C90D2A3F350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640080" y="780840"/>
            <a:ext cx="6614640" cy="38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configureStore.js file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the following code: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1"/>
          <a:stretch/>
        </p:blipFill>
        <p:spPr>
          <a:xfrm>
            <a:off x="914400" y="1828800"/>
            <a:ext cx="6381360" cy="201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View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B8BDA361-E30C-40FC-849E-EB03E593136D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640080" y="780840"/>
            <a:ext cx="6614640" cy="38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Accommodations component, wrap your export of Accommodations in the connect function imported from ‘react-redux’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mapStateToProps function, which will map your global store state to your component props. It takes Accommodations as a parameter and returns it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mapDispatchToProps object. It has the key getAllAccommodations and the value getAllAccommodations, which you should import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Pass the two maps to your your connect as parameters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Remove the fetch from your componentDidMount()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`console.log()` your component props and use your newly available props to get and show the accommodations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86F995CE-83E2-4679-BE4C-095959EA6916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602640" y="504720"/>
            <a:ext cx="6614640" cy="38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876240" y="548640"/>
            <a:ext cx="6614640" cy="38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&lt;Subject /&gt;</a:t>
            </a:r>
            <a:endParaRPr b="0" lang="en-US" sz="1500" spc="-1" strike="noStrike">
              <a:latin typeface="Arial"/>
            </a:endParaRPr>
          </a:p>
          <a:p>
            <a:pPr lvl="1" marL="432000" indent="-21312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Theory</a:t>
            </a:r>
            <a:endParaRPr b="0" lang="en-US" sz="1500" spc="-1" strike="noStrike">
              <a:latin typeface="Arial"/>
            </a:endParaRPr>
          </a:p>
          <a:p>
            <a:pPr lvl="1" marL="432000" indent="-21312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Hands-on</a:t>
            </a:r>
            <a:endParaRPr b="0" lang="en-US" sz="1500" spc="-1" strike="noStrike">
              <a:latin typeface="Arial"/>
            </a:endParaRPr>
          </a:p>
          <a:p>
            <a:pPr lvl="1" marL="432000" indent="-21312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Live coding (if needed)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JSS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4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95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F4656298-3F67-4363-B877-B22774630EF0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96" name="CustomShape 4"/>
          <p:cNvSpPr/>
          <p:nvPr/>
        </p:nvSpPr>
        <p:spPr>
          <a:xfrm>
            <a:off x="602640" y="504720"/>
            <a:ext cx="6614640" cy="38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97" name="CustomShape 5"/>
          <p:cNvSpPr/>
          <p:nvPr/>
        </p:nvSpPr>
        <p:spPr>
          <a:xfrm>
            <a:off x="602640" y="730080"/>
            <a:ext cx="6614640" cy="38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Last time we covered JSS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But no hands-on due to time constraints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It is CSS inside your javascript file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No inheritance of parent to child components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More control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Can be injected into component by WithStyles (Material UI)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Some syntax specific changes compared to CSS 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JSS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FBD8BB7C-FA1C-4045-A475-277C0109707D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401" name="CustomShape 4"/>
          <p:cNvSpPr/>
          <p:nvPr/>
        </p:nvSpPr>
        <p:spPr>
          <a:xfrm>
            <a:off x="876240" y="548640"/>
            <a:ext cx="6614640" cy="38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Translate CSS file to JSS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What are we building?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81939253-DFC1-4219-A22D-F03E5540C0B9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602640" y="504720"/>
            <a:ext cx="6614640" cy="38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876240" y="548640"/>
            <a:ext cx="6614640" cy="38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Snippet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Authorization flow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Login functionality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accommodation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Connect to Redux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But first: Getting started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7789C14F-0094-447F-8B36-1BC609E684C0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876240" y="548640"/>
            <a:ext cx="6614640" cy="38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Git clone or git pull </a:t>
            </a:r>
            <a:r>
              <a:rPr b="0" lang="en-US" sz="15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https://github.com/AMIS-Services/react-series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Cd into dir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sig3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exercise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koa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, run:</a:t>
            </a:r>
            <a:endParaRPr b="0" lang="en-US" sz="1500" spc="-1" strike="noStrike">
              <a:latin typeface="Arial"/>
            </a:endParaRPr>
          </a:p>
          <a:p>
            <a:pPr lvl="1" marL="432000" indent="-20952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`yarn` / `npm install`</a:t>
            </a:r>
            <a:endParaRPr b="0" lang="en-US" sz="1500" spc="-1" strike="noStrike">
              <a:latin typeface="Arial"/>
            </a:endParaRPr>
          </a:p>
          <a:p>
            <a:pPr lvl="1" marL="432000" indent="-20952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stop-db` / `npm run stop-db`</a:t>
            </a:r>
            <a:endParaRPr b="0" lang="en-US" sz="1500" spc="-1" strike="noStrike">
              <a:latin typeface="Arial"/>
            </a:endParaRPr>
          </a:p>
          <a:p>
            <a:pPr lvl="1" marL="432000" indent="-20952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start-db` / `npm run start-db`</a:t>
            </a:r>
            <a:endParaRPr b="0" lang="en-US" sz="1500" spc="-1" strike="noStrike">
              <a:latin typeface="Arial"/>
            </a:endParaRPr>
          </a:p>
          <a:p>
            <a:pPr lvl="1" marL="432000" indent="-20952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start` / `npm start`</a:t>
            </a:r>
            <a:endParaRPr b="0" lang="en-US" sz="1500" spc="-1" strike="noStrike">
              <a:latin typeface="Arial"/>
            </a:endParaRPr>
          </a:p>
          <a:p>
            <a:pPr lvl="1" marL="432000" indent="-20952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seed-db` / `npm run seed-db`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Visit localhost:3030/accommodations to verify back-end is working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Cd into dir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sig3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exercise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react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, run `yarn` or `npm install` and `yarn start / npm start`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Visit localhost:3000 to verify front-end is working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Snippets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C9ED1C01-EBB3-490B-9E3C-61A77F6C20BF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602640" y="504720"/>
            <a:ext cx="6614640" cy="38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1" name="CustomShape 5"/>
          <p:cNvSpPr/>
          <p:nvPr/>
        </p:nvSpPr>
        <p:spPr>
          <a:xfrm>
            <a:off x="602640" y="730080"/>
            <a:ext cx="6614640" cy="38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Prevent you from writing boilerplate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Can be project specific or saved globally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Are applied through autocomplete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Snippets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81154E42-AE18-464D-9AFF-57DCAA4EA882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876240" y="512640"/>
            <a:ext cx="6614640" cy="38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Navigate to file &gt; Preferences &gt; User Snippets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Select New Snippets file for exercise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template resulting in the code below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Use `$1` for the component name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Docs: https://code.visualstudio.com/docs/editor/userdefinedsnippets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2292480" y="2194560"/>
            <a:ext cx="4199760" cy="179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Context API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3CFE6B64-C40D-4581-B228-C4E9DB97F711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602640" y="504720"/>
            <a:ext cx="6614640" cy="38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Provides a way to pass data through component tree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Prevents you from ‘prop-drilling’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When: sharing ‘global’ data</a:t>
            </a:r>
            <a:endParaRPr b="0" lang="en-US" sz="1500" spc="-1" strike="noStrike">
              <a:latin typeface="Arial"/>
            </a:endParaRPr>
          </a:p>
          <a:p>
            <a:pPr lvl="1" marL="432000" indent="-21564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Like: current authenticated user, theme, preferred language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8412480" y="1371600"/>
            <a:ext cx="179640" cy="125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6"/>
          <p:cNvSpPr/>
          <p:nvPr/>
        </p:nvSpPr>
        <p:spPr>
          <a:xfrm>
            <a:off x="7955280" y="968760"/>
            <a:ext cx="179640" cy="125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7"/>
          <p:cNvSpPr/>
          <p:nvPr/>
        </p:nvSpPr>
        <p:spPr>
          <a:xfrm>
            <a:off x="7955280" y="1151640"/>
            <a:ext cx="179640" cy="125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8"/>
          <p:cNvSpPr/>
          <p:nvPr/>
        </p:nvSpPr>
        <p:spPr>
          <a:xfrm>
            <a:off x="7680960" y="1151640"/>
            <a:ext cx="179640" cy="125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9"/>
          <p:cNvSpPr/>
          <p:nvPr/>
        </p:nvSpPr>
        <p:spPr>
          <a:xfrm>
            <a:off x="8229600" y="1151640"/>
            <a:ext cx="179640" cy="125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0"/>
          <p:cNvSpPr/>
          <p:nvPr/>
        </p:nvSpPr>
        <p:spPr>
          <a:xfrm>
            <a:off x="8138160" y="1371600"/>
            <a:ext cx="179640" cy="125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1"/>
          <p:cNvSpPr/>
          <p:nvPr/>
        </p:nvSpPr>
        <p:spPr>
          <a:xfrm>
            <a:off x="7863840" y="1371600"/>
            <a:ext cx="179640" cy="125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2"/>
          <p:cNvSpPr/>
          <p:nvPr/>
        </p:nvSpPr>
        <p:spPr>
          <a:xfrm>
            <a:off x="7589520" y="1371600"/>
            <a:ext cx="179640" cy="125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3"/>
          <p:cNvSpPr/>
          <p:nvPr/>
        </p:nvSpPr>
        <p:spPr>
          <a:xfrm>
            <a:off x="7406640" y="1554480"/>
            <a:ext cx="179640" cy="125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4"/>
          <p:cNvSpPr/>
          <p:nvPr/>
        </p:nvSpPr>
        <p:spPr>
          <a:xfrm>
            <a:off x="7772400" y="1554480"/>
            <a:ext cx="179640" cy="125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5"/>
          <p:cNvSpPr/>
          <p:nvPr/>
        </p:nvSpPr>
        <p:spPr>
          <a:xfrm>
            <a:off x="8595360" y="1554480"/>
            <a:ext cx="179640" cy="125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6"/>
          <p:cNvSpPr/>
          <p:nvPr/>
        </p:nvSpPr>
        <p:spPr>
          <a:xfrm>
            <a:off x="8046720" y="1554480"/>
            <a:ext cx="179640" cy="125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7"/>
          <p:cNvSpPr/>
          <p:nvPr/>
        </p:nvSpPr>
        <p:spPr>
          <a:xfrm>
            <a:off x="8321040" y="1554480"/>
            <a:ext cx="179640" cy="125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Line 18"/>
          <p:cNvSpPr/>
          <p:nvPr/>
        </p:nvSpPr>
        <p:spPr>
          <a:xfrm>
            <a:off x="8046720" y="1005840"/>
            <a:ext cx="27432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Line 19"/>
          <p:cNvSpPr/>
          <p:nvPr/>
        </p:nvSpPr>
        <p:spPr>
          <a:xfrm>
            <a:off x="8046720" y="1005840"/>
            <a:ext cx="36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20"/>
          <p:cNvSpPr/>
          <p:nvPr/>
        </p:nvSpPr>
        <p:spPr>
          <a:xfrm flipH="1">
            <a:off x="7772400" y="1005840"/>
            <a:ext cx="27432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21"/>
          <p:cNvSpPr/>
          <p:nvPr/>
        </p:nvSpPr>
        <p:spPr>
          <a:xfrm>
            <a:off x="8321040" y="1188720"/>
            <a:ext cx="18288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22"/>
          <p:cNvSpPr/>
          <p:nvPr/>
        </p:nvSpPr>
        <p:spPr>
          <a:xfrm>
            <a:off x="850392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Line 23"/>
          <p:cNvSpPr/>
          <p:nvPr/>
        </p:nvSpPr>
        <p:spPr>
          <a:xfrm flipH="1">
            <a:off x="795528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24"/>
          <p:cNvSpPr/>
          <p:nvPr/>
        </p:nvSpPr>
        <p:spPr>
          <a:xfrm flipH="1">
            <a:off x="768096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25"/>
          <p:cNvSpPr/>
          <p:nvPr/>
        </p:nvSpPr>
        <p:spPr>
          <a:xfrm flipH="1">
            <a:off x="822960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26"/>
          <p:cNvSpPr/>
          <p:nvPr/>
        </p:nvSpPr>
        <p:spPr>
          <a:xfrm>
            <a:off x="822960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Line 27"/>
          <p:cNvSpPr/>
          <p:nvPr/>
        </p:nvSpPr>
        <p:spPr>
          <a:xfrm>
            <a:off x="795528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Line 28"/>
          <p:cNvSpPr/>
          <p:nvPr/>
        </p:nvSpPr>
        <p:spPr>
          <a:xfrm>
            <a:off x="768096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29"/>
          <p:cNvSpPr/>
          <p:nvPr/>
        </p:nvSpPr>
        <p:spPr>
          <a:xfrm flipH="1">
            <a:off x="749808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0"/>
          <p:cNvSpPr/>
          <p:nvPr/>
        </p:nvSpPr>
        <p:spPr>
          <a:xfrm>
            <a:off x="8046720" y="1737360"/>
            <a:ext cx="179640" cy="125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Line 31"/>
          <p:cNvSpPr/>
          <p:nvPr/>
        </p:nvSpPr>
        <p:spPr>
          <a:xfrm>
            <a:off x="8138160" y="1645920"/>
            <a:ext cx="36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720000" y="288000"/>
            <a:ext cx="661464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Context API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4968000" y="5004000"/>
            <a:ext cx="3230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8280000" y="5004000"/>
            <a:ext cx="134640" cy="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FA49A2D1-8B9D-44A7-8039-54D58E55F846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602640" y="504720"/>
            <a:ext cx="6614640" cy="38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Requires initialization, a provider and one or more consumers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Initialization is done outside of a component: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 provider is passed the value: 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Child of Consumer is a function: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If you want your context available outside of the render method, set the classes contextType below the class: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N.B. Export context API from it’s own separate file to prevent cyclic dependencies when using the contextType notation</a:t>
            </a:r>
            <a:endParaRPr b="0" lang="en-US" sz="1500" spc="-1" strike="noStrike">
              <a:latin typeface="Arial"/>
            </a:endParaRPr>
          </a:p>
          <a:p>
            <a:pPr marL="285840" indent="-276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N.B. If you want to pass functions, put them in state and pass the whole state object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8412480" y="1371600"/>
            <a:ext cx="179640" cy="125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6"/>
          <p:cNvSpPr/>
          <p:nvPr/>
        </p:nvSpPr>
        <p:spPr>
          <a:xfrm>
            <a:off x="7955280" y="968760"/>
            <a:ext cx="179640" cy="125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7"/>
          <p:cNvSpPr/>
          <p:nvPr/>
        </p:nvSpPr>
        <p:spPr>
          <a:xfrm>
            <a:off x="7955280" y="1151640"/>
            <a:ext cx="179640" cy="125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8"/>
          <p:cNvSpPr/>
          <p:nvPr/>
        </p:nvSpPr>
        <p:spPr>
          <a:xfrm>
            <a:off x="7680960" y="1151640"/>
            <a:ext cx="179640" cy="125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9"/>
          <p:cNvSpPr/>
          <p:nvPr/>
        </p:nvSpPr>
        <p:spPr>
          <a:xfrm>
            <a:off x="8229600" y="1151640"/>
            <a:ext cx="179640" cy="125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10"/>
          <p:cNvSpPr/>
          <p:nvPr/>
        </p:nvSpPr>
        <p:spPr>
          <a:xfrm>
            <a:off x="8138160" y="1371600"/>
            <a:ext cx="179640" cy="125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11"/>
          <p:cNvSpPr/>
          <p:nvPr/>
        </p:nvSpPr>
        <p:spPr>
          <a:xfrm>
            <a:off x="7863840" y="1371600"/>
            <a:ext cx="179640" cy="125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12"/>
          <p:cNvSpPr/>
          <p:nvPr/>
        </p:nvSpPr>
        <p:spPr>
          <a:xfrm>
            <a:off x="7589520" y="1371600"/>
            <a:ext cx="179640" cy="125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13"/>
          <p:cNvSpPr/>
          <p:nvPr/>
        </p:nvSpPr>
        <p:spPr>
          <a:xfrm>
            <a:off x="7406640" y="1554480"/>
            <a:ext cx="179640" cy="125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4"/>
          <p:cNvSpPr/>
          <p:nvPr/>
        </p:nvSpPr>
        <p:spPr>
          <a:xfrm>
            <a:off x="7772400" y="1554480"/>
            <a:ext cx="179640" cy="125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5"/>
          <p:cNvSpPr/>
          <p:nvPr/>
        </p:nvSpPr>
        <p:spPr>
          <a:xfrm>
            <a:off x="8595360" y="1554480"/>
            <a:ext cx="179640" cy="125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6"/>
          <p:cNvSpPr/>
          <p:nvPr/>
        </p:nvSpPr>
        <p:spPr>
          <a:xfrm>
            <a:off x="8046720" y="1554480"/>
            <a:ext cx="179640" cy="125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7"/>
          <p:cNvSpPr/>
          <p:nvPr/>
        </p:nvSpPr>
        <p:spPr>
          <a:xfrm>
            <a:off x="8321040" y="1554480"/>
            <a:ext cx="179640" cy="125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Line 18"/>
          <p:cNvSpPr/>
          <p:nvPr/>
        </p:nvSpPr>
        <p:spPr>
          <a:xfrm>
            <a:off x="8046720" y="1005840"/>
            <a:ext cx="27432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19"/>
          <p:cNvSpPr/>
          <p:nvPr/>
        </p:nvSpPr>
        <p:spPr>
          <a:xfrm>
            <a:off x="8046720" y="1005840"/>
            <a:ext cx="36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Line 20"/>
          <p:cNvSpPr/>
          <p:nvPr/>
        </p:nvSpPr>
        <p:spPr>
          <a:xfrm flipH="1">
            <a:off x="7772400" y="1005840"/>
            <a:ext cx="27432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Line 21"/>
          <p:cNvSpPr/>
          <p:nvPr/>
        </p:nvSpPr>
        <p:spPr>
          <a:xfrm>
            <a:off x="8321040" y="1188720"/>
            <a:ext cx="18288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22"/>
          <p:cNvSpPr/>
          <p:nvPr/>
        </p:nvSpPr>
        <p:spPr>
          <a:xfrm>
            <a:off x="850392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Line 23"/>
          <p:cNvSpPr/>
          <p:nvPr/>
        </p:nvSpPr>
        <p:spPr>
          <a:xfrm flipH="1">
            <a:off x="795528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Line 24"/>
          <p:cNvSpPr/>
          <p:nvPr/>
        </p:nvSpPr>
        <p:spPr>
          <a:xfrm flipH="1">
            <a:off x="768096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Line 25"/>
          <p:cNvSpPr/>
          <p:nvPr/>
        </p:nvSpPr>
        <p:spPr>
          <a:xfrm flipH="1">
            <a:off x="822960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Line 26"/>
          <p:cNvSpPr/>
          <p:nvPr/>
        </p:nvSpPr>
        <p:spPr>
          <a:xfrm>
            <a:off x="822960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Line 27"/>
          <p:cNvSpPr/>
          <p:nvPr/>
        </p:nvSpPr>
        <p:spPr>
          <a:xfrm>
            <a:off x="795528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Line 28"/>
          <p:cNvSpPr/>
          <p:nvPr/>
        </p:nvSpPr>
        <p:spPr>
          <a:xfrm>
            <a:off x="768096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Line 29"/>
          <p:cNvSpPr/>
          <p:nvPr/>
        </p:nvSpPr>
        <p:spPr>
          <a:xfrm flipH="1">
            <a:off x="749808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30"/>
          <p:cNvSpPr/>
          <p:nvPr/>
        </p:nvSpPr>
        <p:spPr>
          <a:xfrm>
            <a:off x="8046720" y="1737360"/>
            <a:ext cx="179640" cy="125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Line 31"/>
          <p:cNvSpPr/>
          <p:nvPr/>
        </p:nvSpPr>
        <p:spPr>
          <a:xfrm>
            <a:off x="8138160" y="1645920"/>
            <a:ext cx="36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3749040" y="2011680"/>
            <a:ext cx="4235040" cy="26316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4668840" y="1796040"/>
            <a:ext cx="3377880" cy="21564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3"/>
          <a:stretch/>
        </p:blipFill>
        <p:spPr>
          <a:xfrm>
            <a:off x="3657600" y="2323800"/>
            <a:ext cx="3758760" cy="51084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4"/>
          <a:stretch/>
        </p:blipFill>
        <p:spPr>
          <a:xfrm>
            <a:off x="4114800" y="3159000"/>
            <a:ext cx="3187440" cy="17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807</TotalTime>
  <Application>LibreOffice/6.0.6.2$Linux_X86_64 LibreOffice_project/00m0$Build-2</Application>
  <Words>110</Words>
  <Paragraphs>44</Paragraphs>
  <Company>Amis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2018-07-18T12:37:15Z</dcterms:created>
  <dc:creator>Nico Klasens</dc:creator>
  <dc:description>Amis - versie 1 - juni 2017
Ontwerp: Humming
Template: Ton Persoon</dc:description>
  <dc:language>en-US</dc:language>
  <cp:lastModifiedBy/>
  <dcterms:modified xsi:type="dcterms:W3CDTF">2018-12-06T17:27:01Z</dcterms:modified>
  <cp:revision>213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Amis</vt:lpwstr>
  </property>
  <property fmtid="{D5CDD505-2E9C-101B-9397-08002B2CF9AE}" pid="4" name="ContentTypeId">
    <vt:lpwstr>0x010100E60B9E64A7B90B499F767EB2F0BD9B16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On-screen Show (16:9)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8</vt:i4>
  </property>
</Properties>
</file>